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35"/>
  </p:notesMasterIdLst>
  <p:sldIdLst>
    <p:sldId id="361" r:id="rId2"/>
    <p:sldId id="364" r:id="rId3"/>
    <p:sldId id="386" r:id="rId4"/>
    <p:sldId id="381" r:id="rId5"/>
    <p:sldId id="375" r:id="rId6"/>
    <p:sldId id="376" r:id="rId7"/>
    <p:sldId id="377" r:id="rId8"/>
    <p:sldId id="378" r:id="rId9"/>
    <p:sldId id="379" r:id="rId10"/>
    <p:sldId id="380" r:id="rId11"/>
    <p:sldId id="363" r:id="rId12"/>
    <p:sldId id="362" r:id="rId13"/>
    <p:sldId id="373" r:id="rId14"/>
    <p:sldId id="365" r:id="rId15"/>
    <p:sldId id="367" r:id="rId16"/>
    <p:sldId id="368" r:id="rId17"/>
    <p:sldId id="369" r:id="rId18"/>
    <p:sldId id="370" r:id="rId19"/>
    <p:sldId id="371" r:id="rId20"/>
    <p:sldId id="372" r:id="rId21"/>
    <p:sldId id="387" r:id="rId22"/>
    <p:sldId id="388" r:id="rId23"/>
    <p:sldId id="389" r:id="rId24"/>
    <p:sldId id="391" r:id="rId25"/>
    <p:sldId id="392" r:id="rId26"/>
    <p:sldId id="393" r:id="rId27"/>
    <p:sldId id="390" r:id="rId28"/>
    <p:sldId id="374" r:id="rId29"/>
    <p:sldId id="395" r:id="rId30"/>
    <p:sldId id="396" r:id="rId31"/>
    <p:sldId id="397" r:id="rId32"/>
    <p:sldId id="398" r:id="rId33"/>
    <p:sldId id="394" r:id="rId3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100"/>
    <a:srgbClr val="3117FF"/>
    <a:srgbClr val="003470"/>
    <a:srgbClr val="A325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190"/>
    <p:restoredTop sz="88004"/>
  </p:normalViewPr>
  <p:slideViewPr>
    <p:cSldViewPr snapToGrid="0" snapToObjects="1">
      <p:cViewPr varScale="1">
        <p:scale>
          <a:sx n="68" d="100"/>
          <a:sy n="68" d="100"/>
        </p:scale>
        <p:origin x="100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03AEEC-4EB2-C247-8D29-DBDCD2F840DD}" type="datetimeFigureOut">
              <a:rPr lang="en-US" smtClean="0"/>
              <a:t>9/25/18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F12483-E947-6F4E-A75E-B2E6778277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0680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F12483-E947-6F4E-A75E-B2E67782777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9701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a lot like defining a variable (but instead of putting a value in the “box”, we’re going to fill it with code)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F12483-E947-6F4E-A75E-B2E67782777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8323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F12483-E947-6F4E-A75E-B2E67782777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7714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explore how this works.</a:t>
            </a:r>
          </a:p>
          <a:p>
            <a:r>
              <a:rPr lang="en-US" dirty="0"/>
              <a:t>Importing your own files (must be in same </a:t>
            </a:r>
            <a:r>
              <a:rPr lang="en-US" dirty="0" err="1"/>
              <a:t>dir</a:t>
            </a:r>
            <a:r>
              <a:rPr lang="en-US" dirty="0"/>
              <a:t> for now)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F12483-E947-6F4E-A75E-B2E67782777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1478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F12483-E947-6F4E-A75E-B2E677827779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947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>
                <a:solidFill>
                  <a:srgbClr val="003470"/>
                </a:solidFill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rgbClr val="00347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1C8C5-D3B4-0743-815D-435213ECCE57}" type="datetimeFigureOut">
              <a:rPr lang="en-US" smtClean="0"/>
              <a:t>9/25/18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5C343-171F-4C46-8FFE-4CDE8BCC166D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rgbClr val="0026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65289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1C8C5-D3B4-0743-815D-435213ECCE57}" type="datetimeFigureOut">
              <a:rPr lang="en-US" smtClean="0"/>
              <a:t>9/25/18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5C343-171F-4C46-8FFE-4CDE8BCC16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462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1C8C5-D3B4-0743-815D-435213ECCE57}" type="datetimeFigureOut">
              <a:rPr lang="en-US" smtClean="0"/>
              <a:t>9/25/18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5C343-171F-4C46-8FFE-4CDE8BCC16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21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1200"/>
              </a:spcBef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1C8C5-D3B4-0743-815D-435213ECCE57}" type="datetimeFigureOut">
              <a:rPr lang="en-US" smtClean="0"/>
              <a:t>9/25/18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5C343-171F-4C46-8FFE-4CDE8BCC16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9884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1C8C5-D3B4-0743-815D-435213ECCE57}" type="datetimeFigureOut">
              <a:rPr lang="en-US" smtClean="0"/>
              <a:t>9/25/18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5C343-171F-4C46-8FFE-4CDE8BCC166D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41382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1C8C5-D3B4-0743-815D-435213ECCE57}" type="datetimeFigureOut">
              <a:rPr lang="en-US" smtClean="0"/>
              <a:t>9/25/18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5C343-171F-4C46-8FFE-4CDE8BCC16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2764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1C8C5-D3B4-0743-815D-435213ECCE57}" type="datetimeFigureOut">
              <a:rPr lang="en-US" smtClean="0"/>
              <a:t>9/25/18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5C343-171F-4C46-8FFE-4CDE8BCC166D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8633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1C8C5-D3B4-0743-815D-435213ECCE57}" type="datetimeFigureOut">
              <a:rPr lang="en-US" smtClean="0"/>
              <a:t>9/25/18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5C343-171F-4C46-8FFE-4CDE8BCC16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6329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1C8C5-D3B4-0743-815D-435213ECCE57}" type="datetimeFigureOut">
              <a:rPr lang="en-US" smtClean="0"/>
              <a:t>9/25/18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5C343-171F-4C46-8FFE-4CDE8BCC16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8759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1C8C5-D3B4-0743-815D-435213ECCE57}" type="datetimeFigureOut">
              <a:rPr lang="en-US" smtClean="0"/>
              <a:t>9/25/18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5C343-171F-4C46-8FFE-4CDE8BCC166D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86195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1C8C5-D3B4-0743-815D-435213ECCE57}" type="datetimeFigureOut">
              <a:rPr lang="en-US" smtClean="0"/>
              <a:t>9/25/18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5C343-171F-4C46-8FFE-4CDE8BCC16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172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 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rgbClr val="0026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D4B1C8C5-D3B4-0743-815D-435213ECCE57}" type="datetimeFigureOut">
              <a:rPr lang="en-US" smtClean="0"/>
              <a:t>9/25/18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F575C343-171F-4C46-8FFE-4CDE8BCC16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261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3600" kern="1200" spc="-100" baseline="0">
          <a:solidFill>
            <a:srgbClr val="003470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rgbClr val="003470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Lucida Grande"/>
        <a:buChar char="-"/>
        <a:defRPr sz="2000" kern="1200">
          <a:solidFill>
            <a:srgbClr val="003470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Wingdings" charset="2"/>
        <a:buChar char=""/>
        <a:defRPr sz="1800" kern="1200">
          <a:solidFill>
            <a:srgbClr val="003470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rgbClr val="003470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rgbClr val="003470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docs.python.org/3/library/__main__.html?highlight=__name__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2000" cap="none" dirty="0"/>
              <a:t>Lecture 9:</a:t>
            </a:r>
            <a:br>
              <a:rPr lang="en-US" dirty="0"/>
            </a:br>
            <a:r>
              <a:rPr lang="en-US" sz="4400" dirty="0"/>
              <a:t>the  			     Function</a:t>
            </a:r>
            <a:endParaRPr lang="en-US" sz="2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en-US" sz="2000" dirty="0"/>
              <a:t>CSC111: Introduction to CS through Programming</a:t>
            </a:r>
          </a:p>
          <a:p>
            <a:r>
              <a:rPr lang="en-US" sz="2000" dirty="0"/>
              <a:t>R. Jordan Crouser</a:t>
            </a:r>
          </a:p>
          <a:p>
            <a:r>
              <a:rPr lang="en-US" sz="2000" dirty="0"/>
              <a:t>Assistant Professor of Computer Science</a:t>
            </a:r>
          </a:p>
          <a:p>
            <a:r>
              <a:rPr lang="en-US" sz="2000" dirty="0"/>
              <a:t>Smith College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646BE06-2A03-1945-BFD2-0DD41742ECFF}"/>
              </a:ext>
            </a:extLst>
          </p:cNvPr>
          <p:cNvSpPr/>
          <p:nvPr/>
        </p:nvSpPr>
        <p:spPr>
          <a:xfrm>
            <a:off x="2008692" y="2323365"/>
            <a:ext cx="3233578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600" b="1" dirty="0">
                <a:solidFill>
                  <a:srgbClr val="003470"/>
                </a:solidFill>
                <a:latin typeface="Courier" pitchFamily="2" charset="0"/>
              </a:rPr>
              <a:t>main()</a:t>
            </a:r>
            <a:endParaRPr lang="en-US" sz="6600" dirty="0">
              <a:solidFill>
                <a:srgbClr val="00347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69419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4FC6CD-89C5-DF41-A63A-B6F45C14E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Here’s what I want to see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2327A8E-CEC2-184F-B77C-0132A9DB7D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2952" y="1104895"/>
            <a:ext cx="7978096" cy="5697419"/>
          </a:xfrm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8FC6A98C-F798-8648-BBEB-5336C10F83C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64" t="71550" r="33525" b="14742"/>
          <a:stretch/>
        </p:blipFill>
        <p:spPr>
          <a:xfrm>
            <a:off x="1066800" y="5181600"/>
            <a:ext cx="4819650" cy="78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3041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8CFEE4-7C32-7B4B-B0D2-3AEDF1BFE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B15B75-1E22-744D-8730-4E4A515F24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accent1"/>
                </a:solidFill>
              </a:rPr>
              <a:t>Recap of assignment 2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accent1"/>
                </a:solidFill>
              </a:rPr>
              <a:t>Strings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accent1"/>
                </a:solidFill>
              </a:rPr>
              <a:t>operations on strings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accent1"/>
                </a:solidFill>
              </a:rPr>
              <a:t>accessing individual letters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accent1"/>
                </a:solidFill>
              </a:rPr>
              <a:t>handy methods</a:t>
            </a:r>
          </a:p>
          <a:p>
            <a:r>
              <a:rPr lang="en-US" dirty="0">
                <a:effectLst>
                  <a:glow rad="101600">
                    <a:srgbClr val="FFC000">
                      <a:alpha val="60000"/>
                    </a:srgbClr>
                  </a:glow>
                </a:effectLst>
              </a:rPr>
              <a:t>The </a:t>
            </a:r>
            <a:r>
              <a:rPr lang="en-US" dirty="0">
                <a:effectLst>
                  <a:glow rad="101600">
                    <a:srgbClr val="FFC000">
                      <a:alpha val="60000"/>
                    </a:srgbClr>
                  </a:glow>
                </a:effectLst>
                <a:latin typeface="Courier" pitchFamily="2" charset="0"/>
              </a:rPr>
              <a:t>main()</a:t>
            </a:r>
            <a:r>
              <a:rPr lang="en-US" dirty="0">
                <a:effectLst>
                  <a:glow rad="101600">
                    <a:srgbClr val="FFC000">
                      <a:alpha val="60000"/>
                    </a:srgbClr>
                  </a:glow>
                </a:effectLst>
              </a:rPr>
              <a:t> function</a:t>
            </a:r>
          </a:p>
          <a:p>
            <a:r>
              <a:rPr lang="en-US" dirty="0"/>
              <a:t>Lab: Pretty Printing</a:t>
            </a:r>
          </a:p>
          <a:p>
            <a:r>
              <a:rPr lang="en-US" dirty="0"/>
              <a:t>Life skill #2: debugging</a:t>
            </a:r>
          </a:p>
        </p:txBody>
      </p:sp>
    </p:spTree>
    <p:extLst>
      <p:ext uri="{BB962C8B-B14F-4D97-AF65-F5344CB8AC3E}">
        <p14:creationId xmlns:p14="http://schemas.microsoft.com/office/powerpoint/2010/main" val="40808416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69C87-7021-BD44-8605-A47D87C06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39C6A7-6FA2-4D42-8640-981564C45B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 far, we’ve been writing code in files as if we were writing it on the console: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r>
              <a:rPr lang="en-US" dirty="0"/>
              <a:t>When we do this, the Python interpreter executes everything from the </a:t>
            </a:r>
            <a:r>
              <a:rPr lang="en-US" b="1" dirty="0"/>
              <a:t>top down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4D1AE4-5A92-9F48-A588-73A50863A9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3351" y="2340020"/>
            <a:ext cx="6739128" cy="2880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4065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69C87-7021-BD44-8605-A47D87C06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alternative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39C6A7-6FA2-4D42-8640-981564C45B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It is better practice to write the code you want to execute inside a </a:t>
            </a:r>
            <a:r>
              <a:rPr lang="en-US" b="1" dirty="0">
                <a:solidFill>
                  <a:srgbClr val="123BFF"/>
                </a:solidFill>
                <a:latin typeface="Courier" pitchFamily="2" charset="0"/>
              </a:rPr>
              <a:t>main</a:t>
            </a:r>
            <a:r>
              <a:rPr lang="en-US" dirty="0">
                <a:latin typeface="Courier" pitchFamily="2" charset="0"/>
              </a:rPr>
              <a:t>()</a:t>
            </a:r>
            <a:r>
              <a:rPr lang="en-US" dirty="0"/>
              <a:t> function, e.g.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This lets the interpreter ”read ahead” and </a:t>
            </a:r>
            <a:r>
              <a:rPr lang="en-US" b="1" dirty="0"/>
              <a:t>then</a:t>
            </a:r>
            <a:r>
              <a:rPr lang="en-US" dirty="0"/>
              <a:t> execute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0B7E4D-2A55-714C-84D3-A9E726AAE0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2436" y="2351491"/>
            <a:ext cx="6739128" cy="3762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6377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69C87-7021-BD44-8605-A47D87C06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this 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39C6A7-6FA2-4D42-8640-981564C45B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b="1" dirty="0"/>
              <a:t>Remember</a:t>
            </a:r>
            <a:r>
              <a:rPr lang="en-US" dirty="0"/>
              <a:t>: the interpreter reads from the top down, which means that it reads the </a:t>
            </a:r>
            <a:r>
              <a:rPr lang="en-US" b="1" dirty="0"/>
              <a:t>definition</a:t>
            </a:r>
            <a:r>
              <a:rPr lang="en-US" dirty="0"/>
              <a:t> first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0B7E4D-2A55-714C-84D3-A9E726AAE07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02436" y="2351491"/>
            <a:ext cx="6739128" cy="37624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02DF78B-7C51-F34E-A49A-B279D69525B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294" t="15981" r="65548" b="73893"/>
          <a:stretch/>
        </p:blipFill>
        <p:spPr>
          <a:xfrm>
            <a:off x="1828800" y="2952749"/>
            <a:ext cx="1695450" cy="381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3565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69C87-7021-BD44-8605-A47D87C06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this 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39C6A7-6FA2-4D42-8640-981564C45B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Then it reads each line inside the definition, but these don’t get </a:t>
            </a:r>
            <a:r>
              <a:rPr lang="en-US" b="1" dirty="0"/>
              <a:t>executed</a:t>
            </a:r>
            <a:r>
              <a:rPr lang="en-US" dirty="0"/>
              <a:t> yet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0B7E4D-2A55-714C-84D3-A9E726AAE07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02436" y="2351491"/>
            <a:ext cx="6739128" cy="37624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02DF78B-7C51-F34E-A49A-B279D69525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773" t="25096" r="26258" b="65791"/>
          <a:stretch/>
        </p:blipFill>
        <p:spPr>
          <a:xfrm>
            <a:off x="2400300" y="3295650"/>
            <a:ext cx="3771900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2698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69C87-7021-BD44-8605-A47D87C06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this 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39C6A7-6FA2-4D42-8640-981564C45B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Then it reads each line inside the definition, but these don’t get </a:t>
            </a:r>
            <a:r>
              <a:rPr lang="en-US" b="1" dirty="0"/>
              <a:t>executed</a:t>
            </a:r>
            <a:r>
              <a:rPr lang="en-US" dirty="0"/>
              <a:t> yet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0B7E4D-2A55-714C-84D3-A9E726AAE07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02436" y="2351491"/>
            <a:ext cx="6739128" cy="37624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02DF78B-7C51-F34E-A49A-B279D69525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773" t="34208" r="26258" b="57185"/>
          <a:stretch/>
        </p:blipFill>
        <p:spPr>
          <a:xfrm>
            <a:off x="2400300" y="3638550"/>
            <a:ext cx="3771900" cy="32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5720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69C87-7021-BD44-8605-A47D87C06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this 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39C6A7-6FA2-4D42-8640-981564C45B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Then it reads each line inside the definition, but these don’t get </a:t>
            </a:r>
            <a:r>
              <a:rPr lang="en-US" b="1" dirty="0"/>
              <a:t>executed</a:t>
            </a:r>
            <a:r>
              <a:rPr lang="en-US" dirty="0"/>
              <a:t> yet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0B7E4D-2A55-714C-84D3-A9E726AAE07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02436" y="2351491"/>
            <a:ext cx="6739128" cy="37624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02DF78B-7C51-F34E-A49A-B279D69525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773" t="42816" r="26258" b="48071"/>
          <a:stretch/>
        </p:blipFill>
        <p:spPr>
          <a:xfrm>
            <a:off x="2400300" y="3962400"/>
            <a:ext cx="3771900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5774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69C87-7021-BD44-8605-A47D87C06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this 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39C6A7-6FA2-4D42-8640-981564C45B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At this stage, we’ve given python a “recipe” for what we want it to do when we call </a:t>
            </a:r>
            <a:r>
              <a:rPr lang="en-US" b="1" dirty="0">
                <a:latin typeface="Courier" pitchFamily="2" charset="0"/>
              </a:rPr>
              <a:t>main()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If we stop here, </a:t>
            </a:r>
            <a:r>
              <a:rPr lang="en-US" b="1" dirty="0"/>
              <a:t>nothing will actually happen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0B7E4D-2A55-714C-84D3-A9E726AAE07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02436" y="2351491"/>
            <a:ext cx="6739128" cy="37624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02DF78B-7C51-F34E-A49A-B279D69525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857" t="15984" r="26259" b="48070"/>
          <a:stretch/>
        </p:blipFill>
        <p:spPr>
          <a:xfrm>
            <a:off x="1866900" y="2952750"/>
            <a:ext cx="4305300" cy="135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8070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69C87-7021-BD44-8605-A47D87C06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this 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39C6A7-6FA2-4D42-8640-981564C45B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The real work happens only when we actually </a:t>
            </a:r>
            <a:r>
              <a:rPr lang="en-US" b="1" dirty="0"/>
              <a:t>call</a:t>
            </a:r>
            <a:r>
              <a:rPr lang="en-US" dirty="0"/>
              <a:t> the  </a:t>
            </a:r>
            <a:r>
              <a:rPr lang="en-US" b="1" dirty="0">
                <a:latin typeface="Courier" pitchFamily="2" charset="0"/>
              </a:rPr>
              <a:t>main()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function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When we do, python goes to the </a:t>
            </a:r>
            <a:r>
              <a:rPr lang="en-US" b="1" dirty="0">
                <a:latin typeface="Courier" pitchFamily="2" charset="0"/>
              </a:rPr>
              <a:t>main()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box and follows the instructions it finds there</a:t>
            </a:r>
            <a:endParaRPr lang="en-US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0B7E4D-2A55-714C-84D3-A9E726AAE07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02436" y="2351491"/>
            <a:ext cx="6739128" cy="37624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02DF78B-7C51-F34E-A49A-B279D69525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291" t="60536" r="75444" b="29845"/>
          <a:stretch/>
        </p:blipFill>
        <p:spPr>
          <a:xfrm>
            <a:off x="1828800" y="4629150"/>
            <a:ext cx="1028700" cy="36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0320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265B46-E0F9-AF4E-945F-CBAD802516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288FC8-0270-414A-8E08-959698CC87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EFA777-F2F4-6F47-82E8-BF137561FA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357" b="9950"/>
          <a:stretch/>
        </p:blipFill>
        <p:spPr>
          <a:xfrm>
            <a:off x="779775" y="1104900"/>
            <a:ext cx="7584450" cy="54483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06518D1-F43D-C94F-A022-9D0A6DE101FB}"/>
              </a:ext>
            </a:extLst>
          </p:cNvPr>
          <p:cNvSpPr/>
          <p:nvPr/>
        </p:nvSpPr>
        <p:spPr>
          <a:xfrm rot="900000">
            <a:off x="5974368" y="3228886"/>
            <a:ext cx="2765501" cy="1200329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3470"/>
                </a:solidFill>
                <a:latin typeface="Courier" pitchFamily="2" charset="0"/>
              </a:rPr>
              <a:t>RSVP </a:t>
            </a:r>
          </a:p>
          <a:p>
            <a:pPr algn="ctr"/>
            <a:r>
              <a:rPr lang="en-US" sz="2400" b="1" dirty="0">
                <a:solidFill>
                  <a:srgbClr val="003470"/>
                </a:solidFill>
                <a:latin typeface="Courier" pitchFamily="2" charset="0"/>
              </a:rPr>
              <a:t>by 9/29</a:t>
            </a:r>
          </a:p>
          <a:p>
            <a:pPr algn="ctr"/>
            <a:r>
              <a:rPr lang="en-US" sz="2400" dirty="0" err="1">
                <a:solidFill>
                  <a:srgbClr val="003470"/>
                </a:solidFill>
                <a:latin typeface="Courier" pitchFamily="2" charset="0"/>
              </a:rPr>
              <a:t>bit.ly</a:t>
            </a:r>
            <a:r>
              <a:rPr lang="en-US" sz="2400" dirty="0">
                <a:solidFill>
                  <a:srgbClr val="003470"/>
                </a:solidFill>
                <a:latin typeface="Courier" pitchFamily="2" charset="0"/>
              </a:rPr>
              <a:t>/2N1AKpu</a:t>
            </a:r>
          </a:p>
        </p:txBody>
      </p:sp>
    </p:spTree>
    <p:extLst>
      <p:ext uri="{BB962C8B-B14F-4D97-AF65-F5344CB8AC3E}">
        <p14:creationId xmlns:p14="http://schemas.microsoft.com/office/powerpoint/2010/main" val="5579492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Why bother?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29A7CDF-6300-744C-90F5-F30D0CD8C4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5588" y="4826997"/>
            <a:ext cx="5021581" cy="204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4155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31786A-B8E3-894D-BFE2-E153DB828A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Just one more thing…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716C48-00EE-B147-9657-CA3C3E47F9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happens if someday we want to use the code in this file as </a:t>
            </a:r>
            <a:r>
              <a:rPr lang="en-US" b="1" dirty="0"/>
              <a:t>part of another program</a:t>
            </a:r>
            <a:r>
              <a:rPr lang="en-US" dirty="0"/>
              <a:t>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C1AA07-D88B-CE40-8F59-0A40057F756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-2866" t="-6800" r="-2857" b="-9641"/>
          <a:stretch/>
        </p:blipFill>
        <p:spPr>
          <a:xfrm>
            <a:off x="1009650" y="2095500"/>
            <a:ext cx="7124700" cy="4381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94AD1F2-5164-1A45-9A5C-A388AF6025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4575" y="4286250"/>
            <a:ext cx="48260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077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25075-DB59-4443-8E60-3130867B7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F2EE41-819D-1941-952D-1CAD56E874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What we need: </a:t>
            </a:r>
            <a:r>
              <a:rPr lang="en-US" dirty="0"/>
              <a:t>a way to tell python to behave one way when we </a:t>
            </a:r>
            <a:r>
              <a:rPr lang="en-US" b="1" dirty="0"/>
              <a:t>run it as a “stand-alone” program</a:t>
            </a:r>
            <a:r>
              <a:rPr lang="en-US" dirty="0"/>
              <a:t>, and a different way when we </a:t>
            </a:r>
            <a:r>
              <a:rPr lang="en-US" b="1" dirty="0">
                <a:solidFill>
                  <a:srgbClr val="FF91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import</a:t>
            </a:r>
            <a:r>
              <a:rPr lang="en-US" dirty="0"/>
              <a:t> it</a:t>
            </a:r>
          </a:p>
          <a:p>
            <a:endParaRPr lang="en-US" dirty="0"/>
          </a:p>
          <a:p>
            <a:endParaRPr lang="en-US" dirty="0"/>
          </a:p>
          <a:p>
            <a:pPr marL="0" indent="0" algn="ctr">
              <a:buNone/>
            </a:pPr>
            <a:r>
              <a:rPr lang="en-US" dirty="0"/>
              <a:t>Ideas?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889A42-7427-1B45-9920-016781A5E2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5588" y="4826997"/>
            <a:ext cx="5021581" cy="204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448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1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69C87-7021-BD44-8605-A47D87C06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convention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39C6A7-6FA2-4D42-8640-981564C45B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We can use an </a:t>
            </a:r>
            <a:r>
              <a:rPr lang="en-US" b="1" dirty="0">
                <a:solidFill>
                  <a:srgbClr val="FF91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if</a:t>
            </a:r>
            <a:r>
              <a:rPr lang="en-US" dirty="0"/>
              <a:t> statement to tell python to call the </a:t>
            </a:r>
            <a:r>
              <a:rPr lang="en-US" b="1" dirty="0">
                <a:solidFill>
                  <a:srgbClr val="3117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main</a:t>
            </a:r>
            <a:r>
              <a:rPr lang="en-US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</a:t>
            </a:r>
            <a:r>
              <a:rPr lang="en-US" dirty="0"/>
              <a:t> function only if the program is being run directly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712CB2-0D26-CC42-834E-C65B142175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2287" y="2271699"/>
            <a:ext cx="6259426" cy="3900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6427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69C87-7021-BD44-8605-A47D87C06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convention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39C6A7-6FA2-4D42-8640-981564C45B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This is a little bit </a:t>
            </a:r>
            <a:r>
              <a:rPr lang="en-US" b="1" dirty="0"/>
              <a:t>confusing</a:t>
            </a:r>
            <a:r>
              <a:rPr lang="en-US" dirty="0"/>
              <a:t>: we named the function we created to hold our program was called </a:t>
            </a:r>
            <a:r>
              <a:rPr lang="en-US" b="1" dirty="0">
                <a:solidFill>
                  <a:srgbClr val="3117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main</a:t>
            </a:r>
            <a:r>
              <a:rPr lang="en-US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</a:t>
            </a:r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712CB2-0D26-CC42-834E-C65B142175F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42287" y="2271699"/>
            <a:ext cx="6259426" cy="390050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84D2287-6E51-1240-9DFD-28DDA3456B3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827" t="15019" r="65826" b="76190"/>
          <a:stretch/>
        </p:blipFill>
        <p:spPr>
          <a:xfrm>
            <a:off x="2057400" y="2857500"/>
            <a:ext cx="1524000" cy="3429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DD9D98B-9E05-3C45-97B2-703CA9BD7E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436" t="62882" r="67956" b="28815"/>
          <a:stretch/>
        </p:blipFill>
        <p:spPr>
          <a:xfrm>
            <a:off x="2533649" y="4724399"/>
            <a:ext cx="914401" cy="323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0551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69C87-7021-BD44-8605-A47D87C06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convention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39C6A7-6FA2-4D42-8640-981564C45B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In our </a:t>
            </a:r>
            <a:r>
              <a:rPr lang="en-US" b="1" dirty="0">
                <a:solidFill>
                  <a:srgbClr val="FF91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if</a:t>
            </a:r>
            <a:r>
              <a:rPr lang="en-US" b="1" dirty="0"/>
              <a:t> statement</a:t>
            </a:r>
            <a:r>
              <a:rPr lang="en-US" dirty="0"/>
              <a:t>, we’re asking whether some variable called </a:t>
            </a:r>
            <a:r>
              <a:rPr lang="en-US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__name__</a:t>
            </a:r>
            <a:r>
              <a:rPr lang="en-US" b="1" dirty="0"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dirty="0">
                <a:ea typeface="Menlo" panose="020B0609030804020204" pitchFamily="49" charset="0"/>
                <a:cs typeface="Menlo" panose="020B0609030804020204" pitchFamily="49" charset="0"/>
              </a:rPr>
              <a:t>is equal to the string </a:t>
            </a:r>
            <a:r>
              <a:rPr lang="en-US" b="1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"__main__"</a:t>
            </a:r>
            <a:endParaRPr lang="en-US" b="1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(not to mention I don’t recall initializing anything called </a:t>
            </a:r>
            <a:r>
              <a:rPr lang="en-US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__name__</a:t>
            </a:r>
            <a:r>
              <a:rPr lang="en-US" dirty="0">
                <a:latin typeface="Arial" panose="020B0604020202020204" pitchFamily="34" charset="0"/>
                <a:ea typeface="Menlo" panose="020B0609030804020204" pitchFamily="49" charset="0"/>
                <a:cs typeface="Arial" panose="020B0604020202020204" pitchFamily="34" charset="0"/>
              </a:rPr>
              <a:t>...)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712CB2-0D26-CC42-834E-C65B142175F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42287" y="2271699"/>
            <a:ext cx="6259426" cy="39005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DD9D98B-9E05-3C45-97B2-703CA9BD7E5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828" t="54580" r="34784" b="36629"/>
          <a:stretch/>
        </p:blipFill>
        <p:spPr>
          <a:xfrm>
            <a:off x="2057401" y="4400551"/>
            <a:ext cx="3467100" cy="342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4093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950D30-D076-A84B-A242-56F85CFA31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the documentation! </a:t>
            </a:r>
          </a:p>
        </p:txBody>
      </p:sp>
      <p:pic>
        <p:nvPicPr>
          <p:cNvPr id="5" name="Content Placeholder 4">
            <a:hlinkClick r:id="rId2"/>
            <a:extLst>
              <a:ext uri="{FF2B5EF4-FFF2-40B4-BE49-F238E27FC236}">
                <a16:creationId xmlns:a16="http://schemas.microsoft.com/office/drawing/2014/main" id="{B85CE9A1-1AC9-2A47-B01C-FDEDBE4BF7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57200" y="1279813"/>
            <a:ext cx="8229600" cy="5517573"/>
          </a:xfrm>
        </p:spPr>
      </p:pic>
    </p:spTree>
    <p:extLst>
      <p:ext uri="{BB962C8B-B14F-4D97-AF65-F5344CB8AC3E}">
        <p14:creationId xmlns:p14="http://schemas.microsoft.com/office/powerpoint/2010/main" val="28727916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F625AF30-1240-804D-B1DC-012D0B5A2B01}"/>
              </a:ext>
            </a:extLst>
          </p:cNvPr>
          <p:cNvGrpSpPr/>
          <p:nvPr/>
        </p:nvGrpSpPr>
        <p:grpSpPr>
          <a:xfrm>
            <a:off x="2096219" y="1914377"/>
            <a:ext cx="4951562" cy="3802745"/>
            <a:chOff x="2096219" y="2052401"/>
            <a:chExt cx="4951562" cy="380274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48CA378-AEF2-2D43-9A07-275483528A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45849"/>
            <a:stretch/>
          </p:blipFill>
          <p:spPr>
            <a:xfrm>
              <a:off x="2096219" y="2052401"/>
              <a:ext cx="4951562" cy="2097593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F9B2A74-C672-6C44-A919-FB0927B288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8679"/>
            <a:stretch/>
          </p:blipFill>
          <p:spPr>
            <a:xfrm>
              <a:off x="2682815" y="3757553"/>
              <a:ext cx="3778370" cy="20975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058496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39A351-FAA0-8F4E-961D-7637E9D0A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15-minute exercise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4E6A67-F4C5-9047-A760-846667004A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Write a program that contains a </a:t>
            </a:r>
            <a:r>
              <a:rPr lang="en-US" b="1" dirty="0">
                <a:solidFill>
                  <a:srgbClr val="3117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main</a:t>
            </a:r>
            <a:r>
              <a:rPr lang="en-US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</a:t>
            </a:r>
            <a:r>
              <a:rPr lang="en-US" dirty="0"/>
              <a:t> function, which contains instructions for printing out the phrase:</a:t>
            </a:r>
          </a:p>
          <a:p>
            <a:pPr marL="0" indent="0" algn="ctr">
              <a:buNone/>
            </a:pPr>
            <a:r>
              <a:rPr lang="en-US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b="1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</a:t>
            </a:r>
            <a:r>
              <a:rPr lang="en-US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Today is not mountain day :-(</a:t>
            </a:r>
            <a:r>
              <a:rPr lang="en-US" b="1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</a:t>
            </a:r>
          </a:p>
          <a:p>
            <a:r>
              <a:rPr lang="en-US" dirty="0">
                <a:solidFill>
                  <a:srgbClr val="002060"/>
                </a:solidFill>
                <a:ea typeface="Menlo" panose="020B0609030804020204" pitchFamily="49" charset="0"/>
                <a:cs typeface="Menlo" panose="020B0609030804020204" pitchFamily="49" charset="0"/>
              </a:rPr>
              <a:t>Use an </a:t>
            </a:r>
            <a:r>
              <a:rPr lang="en-US" b="1" dirty="0">
                <a:solidFill>
                  <a:srgbClr val="FF91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if</a:t>
            </a:r>
            <a:r>
              <a:rPr lang="en-US" dirty="0">
                <a:solidFill>
                  <a:srgbClr val="002060"/>
                </a:solidFill>
                <a:ea typeface="Menlo" panose="020B0609030804020204" pitchFamily="49" charset="0"/>
                <a:cs typeface="Menlo" panose="020B0609030804020204" pitchFamily="49" charset="0"/>
              </a:rPr>
              <a:t> statement combined with checking the value of the </a:t>
            </a:r>
            <a:r>
              <a:rPr lang="en-US" b="1" dirty="0">
                <a:solidFill>
                  <a:srgbClr val="00206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__name__</a:t>
            </a:r>
            <a:r>
              <a:rPr lang="en-US" dirty="0">
                <a:solidFill>
                  <a:srgbClr val="002060"/>
                </a:solidFill>
                <a:ea typeface="Menlo" panose="020B0609030804020204" pitchFamily="49" charset="0"/>
                <a:cs typeface="Menlo" panose="020B0609030804020204" pitchFamily="49" charset="0"/>
              </a:rPr>
              <a:t> variable to call </a:t>
            </a:r>
            <a:r>
              <a:rPr lang="en-US" b="1" dirty="0">
                <a:solidFill>
                  <a:srgbClr val="3117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main</a:t>
            </a:r>
            <a:r>
              <a:rPr lang="en-US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</a:t>
            </a:r>
            <a:r>
              <a:rPr lang="en-US" dirty="0">
                <a:solidFill>
                  <a:srgbClr val="002060"/>
                </a:solidFill>
                <a:ea typeface="Menlo" panose="020B0609030804020204" pitchFamily="49" charset="0"/>
                <a:cs typeface="Menlo" panose="020B0609030804020204" pitchFamily="49" charset="0"/>
              </a:rPr>
              <a:t> only when the program is run directly</a:t>
            </a:r>
          </a:p>
          <a:p>
            <a:r>
              <a:rPr lang="en-US" dirty="0">
                <a:solidFill>
                  <a:srgbClr val="002060"/>
                </a:solidFill>
                <a:ea typeface="Menlo" panose="020B0609030804020204" pitchFamily="49" charset="0"/>
                <a:cs typeface="Menlo" panose="020B0609030804020204" pitchFamily="49" charset="0"/>
              </a:rPr>
              <a:t>Add an </a:t>
            </a:r>
            <a:r>
              <a:rPr lang="en-US" b="1" dirty="0">
                <a:solidFill>
                  <a:srgbClr val="FF91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else</a:t>
            </a:r>
            <a:r>
              <a:rPr lang="en-US" dirty="0">
                <a:solidFill>
                  <a:srgbClr val="002060"/>
                </a:solidFill>
                <a:ea typeface="Menlo" panose="020B0609030804020204" pitchFamily="49" charset="0"/>
                <a:cs typeface="Menlo" panose="020B0609030804020204" pitchFamily="49" charset="0"/>
              </a:rPr>
              <a:t> statement so that whenever the program (“module”) is </a:t>
            </a:r>
            <a:r>
              <a:rPr lang="en-US" b="1" dirty="0">
                <a:solidFill>
                  <a:srgbClr val="FF91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import</a:t>
            </a:r>
            <a:r>
              <a:rPr lang="en-US" dirty="0">
                <a:solidFill>
                  <a:srgbClr val="002060"/>
                </a:solidFill>
                <a:ea typeface="Menlo" panose="020B0609030804020204" pitchFamily="49" charset="0"/>
                <a:cs typeface="Menlo" panose="020B0609030804020204" pitchFamily="49" charset="0"/>
              </a:rPr>
              <a:t>ed, it prints out the phrase:</a:t>
            </a:r>
          </a:p>
          <a:p>
            <a:pPr marL="0" indent="0" algn="ctr">
              <a:buNone/>
            </a:pPr>
            <a:r>
              <a:rPr lang="en-US" b="1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</a:t>
            </a:r>
            <a:r>
              <a:rPr lang="en-US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Maybe today...?</a:t>
            </a:r>
            <a:r>
              <a:rPr lang="en-US" b="1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</a:t>
            </a:r>
            <a:endParaRPr lang="en-US" dirty="0">
              <a:solidFill>
                <a:srgbClr val="002060"/>
              </a:solidFill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33817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What did you come up with?</a:t>
            </a:r>
            <a:endParaRPr lang="en-US" dirty="0">
              <a:ea typeface="Courier" charset="0"/>
              <a:cs typeface="Courier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9A7CDF-6300-744C-90F5-F30D0CD8C4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5588" y="4826997"/>
            <a:ext cx="5021581" cy="204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3338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0DAB43DD-258A-4841-AFBC-D20ED92D22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284376"/>
            <a:ext cx="8229600" cy="298579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b="1" dirty="0">
                <a:solidFill>
                  <a:schemeClr val="accent1"/>
                </a:solidFill>
              </a:rPr>
              <a:t>Student Day @ the NERD on Monday 9/24</a:t>
            </a:r>
          </a:p>
          <a:p>
            <a:r>
              <a:rPr lang="en-US" dirty="0">
                <a:solidFill>
                  <a:schemeClr val="accent1"/>
                </a:solidFill>
              </a:rPr>
              <a:t>Tour the facility, visit with Boston-area Smith alums, see cool demos, check out the maker space, win cool prizes!</a:t>
            </a:r>
          </a:p>
          <a:p>
            <a:r>
              <a:rPr lang="en-US" dirty="0">
                <a:solidFill>
                  <a:schemeClr val="accent1"/>
                </a:solidFill>
              </a:rPr>
              <a:t>Travel support / carpooling available</a:t>
            </a:r>
          </a:p>
          <a:p>
            <a:r>
              <a:rPr lang="en-US" dirty="0">
                <a:solidFill>
                  <a:schemeClr val="accent1"/>
                </a:solidFill>
              </a:rPr>
              <a:t>Interested? Fill out the form posted to Slack or talk to </a:t>
            </a:r>
            <a:r>
              <a:rPr lang="en-US" dirty="0" err="1">
                <a:solidFill>
                  <a:schemeClr val="accent1"/>
                </a:solidFill>
              </a:rPr>
              <a:t>Asmita</a:t>
            </a:r>
            <a:r>
              <a:rPr lang="en-US" dirty="0">
                <a:solidFill>
                  <a:schemeClr val="accent1"/>
                </a:solidFill>
              </a:rPr>
              <a:t> (your CS Department Liaison)</a:t>
            </a:r>
          </a:p>
          <a:p>
            <a:pPr lvl="1"/>
            <a:endParaRPr lang="en-US" dirty="0">
              <a:solidFill>
                <a:schemeClr val="accent1"/>
              </a:solidFill>
            </a:endParaRPr>
          </a:p>
          <a:p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75DFD19-BC49-4048-B430-47A9C51AF37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457200" y="696691"/>
            <a:ext cx="7888848" cy="227044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851F29A-B3EC-3848-8DB7-40FE61792FCC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20700000">
            <a:off x="1962151" y="3208686"/>
            <a:ext cx="5219700" cy="1220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5095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E8015-EA87-5140-82B2-D7BA0E5B2A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Takeaways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5C0A97-1099-0D40-9978-B4ABD8A91B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Programs (“modules”) that are well-organized are </a:t>
            </a:r>
            <a:r>
              <a:rPr lang="en-US" b="1" dirty="0"/>
              <a:t>easier to read</a:t>
            </a:r>
            <a:r>
              <a:rPr lang="en-US" dirty="0"/>
              <a:t>, more </a:t>
            </a:r>
            <a:r>
              <a:rPr lang="en-US" b="1" dirty="0"/>
              <a:t>versatile</a:t>
            </a:r>
            <a:r>
              <a:rPr lang="en-US" dirty="0"/>
              <a:t>, and potentially </a:t>
            </a:r>
            <a:r>
              <a:rPr lang="en-US" b="1" dirty="0"/>
              <a:t>more efficient</a:t>
            </a:r>
          </a:p>
          <a:p>
            <a:r>
              <a:rPr lang="en-US" dirty="0"/>
              <a:t>The first step we’ll take toward organizing our code is to include a </a:t>
            </a:r>
            <a:r>
              <a:rPr lang="en-US" b="1" dirty="0">
                <a:solidFill>
                  <a:srgbClr val="3117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main</a:t>
            </a:r>
            <a:r>
              <a:rPr lang="en-US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</a:t>
            </a:r>
            <a:r>
              <a:rPr lang="en-US" dirty="0"/>
              <a:t> function, which includes the instructions we want our program to run</a:t>
            </a:r>
          </a:p>
          <a:p>
            <a:r>
              <a:rPr lang="en-US" dirty="0"/>
              <a:t>To make it easier to </a:t>
            </a:r>
            <a:r>
              <a:rPr lang="en-US" b="1" dirty="0">
                <a:solidFill>
                  <a:srgbClr val="FF91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import</a:t>
            </a:r>
            <a:r>
              <a:rPr lang="en-US" dirty="0"/>
              <a:t> code we write now into later modules, we will follow the convention of including:</a:t>
            </a:r>
          </a:p>
          <a:p>
            <a:pPr marL="1839913" indent="0">
              <a:buNone/>
            </a:pP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if __name__ == </a:t>
            </a:r>
            <a:r>
              <a:rPr lang="en-US" b="1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</a:t>
            </a:r>
            <a:r>
              <a:rPr lang="en-US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__main__</a:t>
            </a:r>
            <a:r>
              <a:rPr lang="en-US" b="1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</a:t>
            </a:r>
            <a:r>
              <a:rPr lang="en-US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</a:t>
            </a:r>
          </a:p>
          <a:p>
            <a:pPr marL="2760663" indent="0">
              <a:buNone/>
            </a:pPr>
            <a:r>
              <a:rPr lang="en-US" b="1" dirty="0">
                <a:solidFill>
                  <a:srgbClr val="3117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main</a:t>
            </a:r>
            <a:r>
              <a:rPr lang="en-US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</a:t>
            </a:r>
          </a:p>
          <a:p>
            <a:pPr marL="238125" indent="0">
              <a:buNone/>
            </a:pPr>
            <a:r>
              <a:rPr lang="en-US" dirty="0"/>
              <a:t>at the end of each module</a:t>
            </a:r>
          </a:p>
        </p:txBody>
      </p:sp>
    </p:spTree>
    <p:extLst>
      <p:ext uri="{BB962C8B-B14F-4D97-AF65-F5344CB8AC3E}">
        <p14:creationId xmlns:p14="http://schemas.microsoft.com/office/powerpoint/2010/main" val="1569739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E8015-EA87-5140-82B2-D7BA0E5B2A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Takeaways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5C0A97-1099-0D40-9978-B4ABD8A91B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Programs (“modules”) that are well-organized are </a:t>
            </a:r>
            <a:r>
              <a:rPr lang="en-US" b="1" dirty="0"/>
              <a:t>easier to read</a:t>
            </a:r>
            <a:r>
              <a:rPr lang="en-US" dirty="0"/>
              <a:t>, more </a:t>
            </a:r>
            <a:r>
              <a:rPr lang="en-US" b="1" dirty="0"/>
              <a:t>versatile</a:t>
            </a:r>
            <a:r>
              <a:rPr lang="en-US" dirty="0"/>
              <a:t>, and potentially </a:t>
            </a:r>
            <a:r>
              <a:rPr lang="en-US" b="1" dirty="0"/>
              <a:t>more efficient</a:t>
            </a:r>
          </a:p>
          <a:p>
            <a:r>
              <a:rPr lang="en-US" dirty="0"/>
              <a:t>The first step we’ll take toward organizing our code is to include a </a:t>
            </a:r>
            <a:r>
              <a:rPr lang="en-US" b="1" dirty="0">
                <a:solidFill>
                  <a:srgbClr val="3117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main</a:t>
            </a:r>
            <a:r>
              <a:rPr lang="en-US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</a:t>
            </a:r>
            <a:r>
              <a:rPr lang="en-US" dirty="0"/>
              <a:t> function, which includes the instructions we want our program to run</a:t>
            </a:r>
          </a:p>
          <a:p>
            <a:r>
              <a:rPr lang="en-US" dirty="0"/>
              <a:t>To make it easier to </a:t>
            </a:r>
            <a:r>
              <a:rPr lang="en-US" b="1" dirty="0">
                <a:solidFill>
                  <a:srgbClr val="FF91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import</a:t>
            </a:r>
            <a:r>
              <a:rPr lang="en-US" dirty="0"/>
              <a:t> code we write now into later modules, we will follow the convention of including:</a:t>
            </a:r>
          </a:p>
          <a:p>
            <a:pPr marL="1839913" indent="0">
              <a:buNone/>
            </a:pP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if __name__ == </a:t>
            </a:r>
            <a:r>
              <a:rPr lang="en-US" b="1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</a:t>
            </a:r>
            <a:r>
              <a:rPr lang="en-US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__main__</a:t>
            </a:r>
            <a:r>
              <a:rPr lang="en-US" b="1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</a:t>
            </a:r>
            <a:r>
              <a:rPr lang="en-US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</a:t>
            </a:r>
          </a:p>
          <a:p>
            <a:pPr marL="2760663" indent="0">
              <a:buNone/>
            </a:pPr>
            <a:r>
              <a:rPr lang="en-US" b="1" dirty="0">
                <a:solidFill>
                  <a:srgbClr val="3117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main</a:t>
            </a:r>
            <a:r>
              <a:rPr lang="en-US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</a:t>
            </a:r>
          </a:p>
          <a:p>
            <a:pPr marL="238125" indent="0">
              <a:buNone/>
            </a:pPr>
            <a:r>
              <a:rPr lang="en-US" dirty="0"/>
              <a:t>at the end of each module</a:t>
            </a:r>
          </a:p>
        </p:txBody>
      </p:sp>
    </p:spTree>
    <p:extLst>
      <p:ext uri="{BB962C8B-B14F-4D97-AF65-F5344CB8AC3E}">
        <p14:creationId xmlns:p14="http://schemas.microsoft.com/office/powerpoint/2010/main" val="38108995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A9DBFF-7CDC-8541-A9A9-EF8604FB39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Helpful tip: have a starter template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FC5627C-7DE9-CC4A-B9CD-567366C63B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9127" y="907843"/>
            <a:ext cx="7707084" cy="6246390"/>
          </a:xfrm>
        </p:spPr>
      </p:pic>
    </p:spTree>
    <p:extLst>
      <p:ext uri="{BB962C8B-B14F-4D97-AF65-F5344CB8AC3E}">
        <p14:creationId xmlns:p14="http://schemas.microsoft.com/office/powerpoint/2010/main" val="1048826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8CFEE4-7C32-7B4B-B0D2-3AEDF1BFE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B15B75-1E22-744D-8730-4E4A515F24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accent1"/>
                </a:solidFill>
              </a:rPr>
              <a:t>Recap of assignment 2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accent1"/>
                </a:solidFill>
              </a:rPr>
              <a:t>Strings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accent1"/>
                </a:solidFill>
              </a:rPr>
              <a:t>operations on strings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accent1"/>
                </a:solidFill>
              </a:rPr>
              <a:t>accessing individual letters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accent1"/>
                </a:solidFill>
              </a:rPr>
              <a:t>handy methods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accent1"/>
                </a:solidFill>
                <a:effectLst/>
              </a:rPr>
              <a:t>The </a:t>
            </a:r>
            <a:r>
              <a:rPr lang="en-US" dirty="0">
                <a:solidFill>
                  <a:schemeClr val="accent1"/>
                </a:solidFill>
                <a:effectLst/>
                <a:latin typeface="Courier" pitchFamily="2" charset="0"/>
              </a:rPr>
              <a:t>main()</a:t>
            </a:r>
            <a:r>
              <a:rPr lang="en-US" dirty="0">
                <a:solidFill>
                  <a:schemeClr val="accent1"/>
                </a:solidFill>
                <a:effectLst/>
              </a:rPr>
              <a:t> function</a:t>
            </a:r>
          </a:p>
          <a:p>
            <a:r>
              <a:rPr lang="en-US" dirty="0">
                <a:effectLst>
                  <a:glow rad="101600">
                    <a:srgbClr val="FFC000">
                      <a:alpha val="60000"/>
                    </a:srgbClr>
                  </a:glow>
                </a:effectLst>
              </a:rPr>
              <a:t>Lab: Pretty Printing</a:t>
            </a:r>
          </a:p>
          <a:p>
            <a:r>
              <a:rPr lang="en-US" dirty="0"/>
              <a:t>Life skill #2: debugging</a:t>
            </a:r>
          </a:p>
        </p:txBody>
      </p:sp>
    </p:spTree>
    <p:extLst>
      <p:ext uri="{BB962C8B-B14F-4D97-AF65-F5344CB8AC3E}">
        <p14:creationId xmlns:p14="http://schemas.microsoft.com/office/powerpoint/2010/main" val="30884764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1F591-1103-8B49-AF53-1831FA51F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Assignment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C98FF7-362D-3D47-9DAC-B51E8C0CF7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92 / 92 assignments submitted on time (!!!)</a:t>
            </a:r>
          </a:p>
          <a:p>
            <a:r>
              <a:rPr lang="en-US" dirty="0"/>
              <a:t>Almost everyone included a header and had appropriate variable names (nice work)</a:t>
            </a:r>
          </a:p>
          <a:p>
            <a:r>
              <a:rPr lang="en-US" dirty="0"/>
              <a:t>Most submissions passed all automated tests on </a:t>
            </a:r>
            <a:r>
              <a:rPr lang="en-US" b="1" dirty="0"/>
              <a:t>integers</a:t>
            </a:r>
          </a:p>
          <a:p>
            <a:r>
              <a:rPr lang="en-US" dirty="0"/>
              <a:t>Currently working on testing </a:t>
            </a:r>
            <a:r>
              <a:rPr lang="en-US" b="1" dirty="0"/>
              <a:t>floats</a:t>
            </a:r>
          </a:p>
          <a:p>
            <a:r>
              <a:rPr lang="en-US" dirty="0"/>
              <a:t>A few notes on </a:t>
            </a:r>
            <a:r>
              <a:rPr lang="en-US" b="1" dirty="0"/>
              <a:t>attributing resources: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33281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1BBEE5-D66A-1B42-B85A-EE1A90881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reminder from the syllabus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08F9B35-7205-C249-BBA6-92390775D5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Attribution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The names of all collaborating students should be listed at the top of the submission. </a:t>
            </a:r>
            <a:r>
              <a:rPr lang="en-US" dirty="0">
                <a:solidFill>
                  <a:schemeClr val="accent1"/>
                </a:solidFill>
              </a:rPr>
              <a:t>[Note: this includes help from </a:t>
            </a:r>
            <a:r>
              <a:rPr lang="en-US" dirty="0" err="1">
                <a:solidFill>
                  <a:schemeClr val="accent1"/>
                </a:solidFill>
              </a:rPr>
              <a:t>TAs.</a:t>
            </a:r>
            <a:r>
              <a:rPr lang="en-US" dirty="0">
                <a:solidFill>
                  <a:schemeClr val="accent1"/>
                </a:solidFill>
              </a:rPr>
              <a:t>]</a:t>
            </a:r>
          </a:p>
          <a:p>
            <a:pPr lvl="1"/>
            <a:r>
              <a:rPr lang="en-US" dirty="0"/>
              <a:t>If you worked alone, please state: “</a:t>
            </a:r>
            <a:r>
              <a:rPr lang="en-US" i="1" dirty="0"/>
              <a:t>I did not collaborate with anyone on this assignment.</a:t>
            </a:r>
            <a:r>
              <a:rPr lang="en-US" dirty="0"/>
              <a:t>”</a:t>
            </a:r>
          </a:p>
          <a:p>
            <a:r>
              <a:rPr lang="en-US" dirty="0"/>
              <a:t>“</a:t>
            </a:r>
            <a:r>
              <a:rPr lang="en-US" b="1" dirty="0"/>
              <a:t>References</a:t>
            </a:r>
            <a:r>
              <a:rPr lang="en-US" dirty="0"/>
              <a:t>”</a:t>
            </a:r>
          </a:p>
          <a:p>
            <a:pPr lvl="1"/>
            <a:r>
              <a:rPr lang="en-US" dirty="0"/>
              <a:t>In-line citations to any resources you used, including page numbers (if a printed resource) or a direct URL (if an online resource). </a:t>
            </a:r>
          </a:p>
          <a:p>
            <a:pPr lvl="1"/>
            <a:r>
              <a:rPr lang="en-US" dirty="0"/>
              <a:t>If you did not use any resources in completing the assignment, please state: “</a:t>
            </a:r>
            <a:r>
              <a:rPr lang="en-US" i="1" dirty="0"/>
              <a:t>I did not utilize any external resources in completing this assignment.</a:t>
            </a:r>
            <a:r>
              <a:rPr lang="en-US" dirty="0"/>
              <a:t>”</a:t>
            </a:r>
          </a:p>
          <a:p>
            <a:r>
              <a:rPr lang="en-US" dirty="0"/>
              <a:t>Approximately 10% of A2 submissions had one </a:t>
            </a:r>
            <a:r>
              <a:rPr lang="en-US" dirty="0">
                <a:sym typeface="Wingdings" pitchFamily="2" charset="2"/>
              </a:rPr>
              <a:t>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16095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4FC6CD-89C5-DF41-A63A-B6F45C14E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Here’s what I want to see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2327A8E-CEC2-184F-B77C-0132A9DB7D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2952" y="1104895"/>
            <a:ext cx="7978096" cy="5697420"/>
          </a:xfrm>
        </p:spPr>
      </p:pic>
    </p:spTree>
    <p:extLst>
      <p:ext uri="{BB962C8B-B14F-4D97-AF65-F5344CB8AC3E}">
        <p14:creationId xmlns:p14="http://schemas.microsoft.com/office/powerpoint/2010/main" val="27881413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4FC6CD-89C5-DF41-A63A-B6F45C14E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Here’s what I want to see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2327A8E-CEC2-184F-B77C-0132A9DB7D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2952" y="1104895"/>
            <a:ext cx="7978096" cy="5697420"/>
          </a:xfrm>
        </p:spPr>
      </p:pic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4421D751-1961-9D44-89F7-2F29A2F5D27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316" t="12706" r="24690" b="82613"/>
          <a:stretch/>
        </p:blipFill>
        <p:spPr>
          <a:xfrm>
            <a:off x="2762250" y="1828799"/>
            <a:ext cx="3829050" cy="266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0604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4FC6CD-89C5-DF41-A63A-B6F45C14E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Here’s what I want to see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2327A8E-CEC2-184F-B77C-0132A9DB7D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2952" y="1104895"/>
            <a:ext cx="7978096" cy="5697420"/>
          </a:xfrm>
        </p:spPr>
      </p:pic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4421D751-1961-9D44-89F7-2F29A2F5D27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303" t="66873" r="7737" b="15072"/>
          <a:stretch/>
        </p:blipFill>
        <p:spPr>
          <a:xfrm>
            <a:off x="1085850" y="4914900"/>
            <a:ext cx="6858000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8070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4FC6CD-89C5-DF41-A63A-B6F45C14E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Here’s what I want to see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2327A8E-CEC2-184F-B77C-0132A9DB7D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2952" y="1104895"/>
            <a:ext cx="7978096" cy="5697419"/>
          </a:xfrm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8FC6A98C-F798-8648-BBEB-5336C10F83C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810" t="12706" r="18959" b="77598"/>
          <a:stretch/>
        </p:blipFill>
        <p:spPr>
          <a:xfrm>
            <a:off x="1924050" y="1828800"/>
            <a:ext cx="5124450" cy="55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18800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mith Lecture Notes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mith Lecture Notes" id="{46169177-CDC7-AC47-86B1-F3BCE136FEF8}" vid="{7BAB2AA1-C785-C741-AEF1-9BD477DBA9B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Smith Lecture Notes</Template>
  <TotalTime>6456</TotalTime>
  <Words>1019</Words>
  <Application>Microsoft Macintosh PowerPoint</Application>
  <PresentationFormat>On-screen Show (4:3)</PresentationFormat>
  <Paragraphs>180</Paragraphs>
  <Slides>33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0" baseType="lpstr">
      <vt:lpstr>Arial</vt:lpstr>
      <vt:lpstr>Calibri</vt:lpstr>
      <vt:lpstr>Courier</vt:lpstr>
      <vt:lpstr>Lucida Grande</vt:lpstr>
      <vt:lpstr>Menlo</vt:lpstr>
      <vt:lpstr>Wingdings</vt:lpstr>
      <vt:lpstr>Smith Lecture Notes</vt:lpstr>
      <vt:lpstr>Lecture 9: the          Function</vt:lpstr>
      <vt:lpstr>Announcements</vt:lpstr>
      <vt:lpstr>PowerPoint Presentation</vt:lpstr>
      <vt:lpstr>About Assignment 2</vt:lpstr>
      <vt:lpstr>A reminder from the syllabus</vt:lpstr>
      <vt:lpstr>Here’s what I want to see</vt:lpstr>
      <vt:lpstr>Here’s what I want to see</vt:lpstr>
      <vt:lpstr>Here’s what I want to see</vt:lpstr>
      <vt:lpstr>Here’s what I want to see</vt:lpstr>
      <vt:lpstr>Here’s what I want to see</vt:lpstr>
      <vt:lpstr>Overview</vt:lpstr>
      <vt:lpstr>Recap</vt:lpstr>
      <vt:lpstr>An alternative</vt:lpstr>
      <vt:lpstr>How this works</vt:lpstr>
      <vt:lpstr>How this works</vt:lpstr>
      <vt:lpstr>How this works</vt:lpstr>
      <vt:lpstr>How this works</vt:lpstr>
      <vt:lpstr>How this works</vt:lpstr>
      <vt:lpstr>How this works</vt:lpstr>
      <vt:lpstr>Discussion</vt:lpstr>
      <vt:lpstr>Just one more thing…</vt:lpstr>
      <vt:lpstr>Discussion</vt:lpstr>
      <vt:lpstr>Python convention</vt:lpstr>
      <vt:lpstr>Python convention</vt:lpstr>
      <vt:lpstr>Python convention</vt:lpstr>
      <vt:lpstr>To the documentation! </vt:lpstr>
      <vt:lpstr>PowerPoint Presentation</vt:lpstr>
      <vt:lpstr>15-minute exercise</vt:lpstr>
      <vt:lpstr>Discussion</vt:lpstr>
      <vt:lpstr>Takeaways</vt:lpstr>
      <vt:lpstr>Takeaways</vt:lpstr>
      <vt:lpstr>Helpful tip: have a starter template</vt:lpstr>
      <vt:lpstr>Overview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Week 1 – Monday: Introduction to Computer Science</dc:title>
  <dc:creator>R. Jordan Crouser</dc:creator>
  <cp:lastModifiedBy>Microsoft Office User</cp:lastModifiedBy>
  <cp:revision>120</cp:revision>
  <cp:lastPrinted>2018-09-26T12:45:21Z</cp:lastPrinted>
  <dcterms:created xsi:type="dcterms:W3CDTF">2018-06-21T16:17:33Z</dcterms:created>
  <dcterms:modified xsi:type="dcterms:W3CDTF">2018-09-26T12:58:59Z</dcterms:modified>
</cp:coreProperties>
</file>